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79" r:id="rId5"/>
    <p:sldId id="280" r:id="rId6"/>
    <p:sldId id="259" r:id="rId7"/>
    <p:sldId id="260" r:id="rId8"/>
    <p:sldId id="261" r:id="rId9"/>
    <p:sldId id="262" r:id="rId10"/>
    <p:sldId id="263" r:id="rId11"/>
    <p:sldId id="278" r:id="rId12"/>
    <p:sldId id="266" r:id="rId13"/>
    <p:sldId id="264" r:id="rId14"/>
    <p:sldId id="267" r:id="rId15"/>
    <p:sldId id="265" r:id="rId16"/>
    <p:sldId id="268" r:id="rId17"/>
    <p:sldId id="269" r:id="rId18"/>
    <p:sldId id="270" r:id="rId19"/>
    <p:sldId id="271" r:id="rId20"/>
    <p:sldId id="272" r:id="rId21"/>
    <p:sldId id="277"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Arupdey.dey31@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220193"/>
            <a:ext cx="10515600" cy="1325563"/>
          </a:xfrm>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1" y="1616364"/>
            <a:ext cx="10974583" cy="5089235"/>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pic>
        <p:nvPicPr>
          <p:cNvPr id="4" name="Content Placeholder 3"/>
          <p:cNvPicPr>
            <a:picLocks noGrp="1" noChangeAspect="1"/>
          </p:cNvPicPr>
          <p:nvPr>
            <p:ph idx="1"/>
          </p:nvPr>
        </p:nvPicPr>
        <p:blipFill>
          <a:blip r:embed="rId2"/>
          <a:stretch>
            <a:fillRect/>
          </a:stretch>
        </p:blipFill>
        <p:spPr>
          <a:xfrm>
            <a:off x="838201" y="2047298"/>
            <a:ext cx="5969000" cy="4351338"/>
          </a:xfrm>
          <a:prstGeom prst="rect">
            <a:avLst/>
          </a:prstGeom>
        </p:spPr>
      </p:pic>
      <p:sp>
        <p:nvSpPr>
          <p:cNvPr id="5" name="TextBox 4"/>
          <p:cNvSpPr txBox="1"/>
          <p:nvPr/>
        </p:nvSpPr>
        <p:spPr>
          <a:xfrm>
            <a:off x="7287491" y="2047298"/>
            <a:ext cx="4544291" cy="923330"/>
          </a:xfrm>
          <a:prstGeom prst="rect">
            <a:avLst/>
          </a:prstGeom>
          <a:noFill/>
        </p:spPr>
        <p:txBody>
          <a:bodyPr wrap="square" rtlCol="0">
            <a:spAutoFit/>
          </a:bodyPr>
          <a:lstStyle/>
          <a:p>
            <a:r>
              <a:rPr lang="en-US" dirty="0"/>
              <a:t>When you click on find </a:t>
            </a:r>
            <a:r>
              <a:rPr lang="en-US" dirty="0" smtClean="0"/>
              <a:t>users  on the home page, </a:t>
            </a:r>
            <a:r>
              <a:rPr lang="en-US" dirty="0"/>
              <a:t>it’ll return all the users that have registered to </a:t>
            </a:r>
            <a:r>
              <a:rPr lang="en-US" dirty="0" err="1"/>
              <a:t>Blockchain</a:t>
            </a:r>
            <a:r>
              <a:rPr lang="en-US" dirty="0"/>
              <a:t> Diary.</a:t>
            </a:r>
          </a:p>
        </p:txBody>
      </p:sp>
    </p:spTree>
    <p:extLst>
      <p:ext uri="{BB962C8B-B14F-4D97-AF65-F5344CB8AC3E}">
        <p14:creationId xmlns:p14="http://schemas.microsoft.com/office/powerpoint/2010/main" val="3673092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838200" y="3524299"/>
            <a:ext cx="6219825" cy="3172338"/>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4191188"/>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838200" y="4191188"/>
            <a:ext cx="5486400" cy="2272366"/>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77319" y="3059163"/>
            <a:ext cx="6375577" cy="1800302"/>
          </a:xfrm>
          <a:prstGeom prst="rect">
            <a:avLst/>
          </a:prstGeom>
        </p:spPr>
      </p:pic>
      <p:sp>
        <p:nvSpPr>
          <p:cNvPr id="5" name="TextBox 4"/>
          <p:cNvSpPr txBox="1"/>
          <p:nvPr/>
        </p:nvSpPr>
        <p:spPr>
          <a:xfrm>
            <a:off x="6549816" y="3059163"/>
            <a:ext cx="5141345" cy="3693319"/>
          </a:xfrm>
          <a:prstGeom prst="rect">
            <a:avLst/>
          </a:prstGeom>
          <a:noFill/>
        </p:spPr>
        <p:txBody>
          <a:bodyPr wrap="square" rtlCol="0">
            <a:spAutoFit/>
          </a:bodyPr>
          <a:lstStyle/>
          <a:p>
            <a:r>
              <a:rPr lang="en-US" dirty="0" smtClean="0"/>
              <a:t>You will also have the option to follow/unfollow them here.</a:t>
            </a:r>
          </a:p>
          <a:p>
            <a:endParaRPr lang="en-US" dirty="0"/>
          </a:p>
          <a:p>
            <a:endParaRPr lang="en-US" dirty="0" smtClean="0"/>
          </a:p>
          <a:p>
            <a:endParaRPr lang="en-US" dirty="0"/>
          </a:p>
          <a:p>
            <a:endParaRPr lang="en-US" dirty="0" smtClean="0"/>
          </a:p>
          <a:p>
            <a:endParaRPr lang="en-US" dirty="0" smtClean="0"/>
          </a:p>
          <a:p>
            <a:r>
              <a:rPr lang="en-US" dirty="0" smtClean="0"/>
              <a:t>You can click on the comment icon to read all the comments associated with a post as well as comment on the blog. Once you start typing, a post button will appear. </a:t>
            </a:r>
            <a:r>
              <a:rPr lang="en-US" dirty="0" smtClean="0"/>
              <a:t>When you </a:t>
            </a:r>
            <a:r>
              <a:rPr lang="en-US" dirty="0" smtClean="0"/>
              <a:t>click on post, the window from extension will appear and you’ll have to confirm to post your comment. </a:t>
            </a:r>
            <a:endParaRPr lang="en-US" dirty="0"/>
          </a:p>
        </p:txBody>
      </p:sp>
      <p:pic>
        <p:nvPicPr>
          <p:cNvPr id="6" name="Picture 5"/>
          <p:cNvPicPr>
            <a:picLocks noChangeAspect="1"/>
          </p:cNvPicPr>
          <p:nvPr/>
        </p:nvPicPr>
        <p:blipFill>
          <a:blip r:embed="rId3"/>
          <a:stretch>
            <a:fillRect/>
          </a:stretch>
        </p:blipFill>
        <p:spPr>
          <a:xfrm>
            <a:off x="77318" y="5011271"/>
            <a:ext cx="6375577" cy="1561653"/>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These notifications are clickable</a:t>
            </a:r>
            <a:r>
              <a:rPr lang="en-US" smtClean="0"/>
              <a:t>. </a:t>
            </a:r>
          </a:p>
          <a:p>
            <a:pPr marL="0" indent="0">
              <a:buNone/>
            </a:pPr>
            <a:r>
              <a:rPr lang="en-US" smtClean="0"/>
              <a:t>If </a:t>
            </a:r>
            <a:r>
              <a:rPr lang="en-US" dirty="0" smtClean="0"/>
              <a:t>a follow notification gets clicked, it will take you to that user’s profile.</a:t>
            </a:r>
          </a:p>
          <a:p>
            <a:pPr marL="0" indent="0">
              <a:buNone/>
            </a:pPr>
            <a:r>
              <a:rPr lang="en-US" dirty="0" smtClean="0"/>
              <a:t>If a comment notification is clicked, it will take you to your own profile.</a:t>
            </a:r>
          </a:p>
          <a:p>
            <a:pPr marL="0" indent="0">
              <a:buNone/>
            </a:pPr>
            <a:endParaRPr lang="en-US" dirty="0"/>
          </a:p>
        </p:txBody>
      </p:sp>
      <p:pic>
        <p:nvPicPr>
          <p:cNvPr id="4" name="Picture 3"/>
          <p:cNvPicPr>
            <a:picLocks noChangeAspect="1"/>
          </p:cNvPicPr>
          <p:nvPr/>
        </p:nvPicPr>
        <p:blipFill>
          <a:blip r:embed="rId2"/>
          <a:stretch>
            <a:fillRect/>
          </a:stretch>
        </p:blipFill>
        <p:spPr>
          <a:xfrm>
            <a:off x="902855" y="2463079"/>
            <a:ext cx="9991725" cy="2413721"/>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838201" y="3833090"/>
            <a:ext cx="10515600" cy="273803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decentralized 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69018" y="2601353"/>
            <a:ext cx="4802909" cy="3970318"/>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 If that username exists, it will throw an error.</a:t>
            </a:r>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Settings contd.		</a:t>
            </a:r>
            <a:endParaRPr lang="en-US" dirty="0"/>
          </a:p>
        </p:txBody>
      </p:sp>
      <p:sp>
        <p:nvSpPr>
          <p:cNvPr id="3" name="Content Placeholder 2"/>
          <p:cNvSpPr>
            <a:spLocks noGrp="1"/>
          </p:cNvSpPr>
          <p:nvPr>
            <p:ph idx="1"/>
          </p:nvPr>
        </p:nvSpPr>
        <p:spPr/>
        <p:txBody>
          <a:bodyPr/>
          <a:lstStyle/>
          <a:p>
            <a:pPr marL="0" indent="0">
              <a:buNone/>
            </a:pPr>
            <a:r>
              <a:rPr lang="en-US" dirty="0" smtClean="0"/>
              <a:t>If you update your username and </a:t>
            </a:r>
            <a:r>
              <a:rPr lang="en-US" dirty="0" err="1" smtClean="0"/>
              <a:t>fullname</a:t>
            </a:r>
            <a:r>
              <a:rPr lang="en-US" dirty="0" smtClean="0"/>
              <a:t> by clicking on save settings, all your posts will be updated with your updated username and </a:t>
            </a:r>
            <a:r>
              <a:rPr lang="en-US" dirty="0" err="1" smtClean="0"/>
              <a:t>fullname</a:t>
            </a:r>
            <a:r>
              <a:rPr lang="en-US" dirty="0" smtClean="0"/>
              <a:t>. Example below:</a:t>
            </a:r>
          </a:p>
          <a:p>
            <a:pPr marL="0" indent="0">
              <a:buNone/>
            </a:pPr>
            <a:endParaRPr lang="en-US" dirty="0"/>
          </a:p>
        </p:txBody>
      </p:sp>
      <p:pic>
        <p:nvPicPr>
          <p:cNvPr id="4" name="Picture 3"/>
          <p:cNvPicPr>
            <a:picLocks noChangeAspect="1"/>
          </p:cNvPicPr>
          <p:nvPr/>
        </p:nvPicPr>
        <p:blipFill>
          <a:blip r:embed="rId2"/>
          <a:stretch>
            <a:fillRect/>
          </a:stretch>
        </p:blipFill>
        <p:spPr>
          <a:xfrm>
            <a:off x="2759363" y="3094039"/>
            <a:ext cx="9001125" cy="1616508"/>
          </a:xfrm>
          <a:prstGeom prst="rect">
            <a:avLst/>
          </a:prstGeom>
        </p:spPr>
      </p:pic>
      <p:pic>
        <p:nvPicPr>
          <p:cNvPr id="5" name="Picture 4"/>
          <p:cNvPicPr>
            <a:picLocks noChangeAspect="1"/>
          </p:cNvPicPr>
          <p:nvPr/>
        </p:nvPicPr>
        <p:blipFill>
          <a:blip r:embed="rId3"/>
          <a:stretch>
            <a:fillRect/>
          </a:stretch>
        </p:blipFill>
        <p:spPr>
          <a:xfrm>
            <a:off x="2759362" y="5098473"/>
            <a:ext cx="9001125" cy="1683471"/>
          </a:xfrm>
          <a:prstGeom prst="rect">
            <a:avLst/>
          </a:prstGeom>
        </p:spPr>
      </p:pic>
      <p:sp>
        <p:nvSpPr>
          <p:cNvPr id="6" name="TextBox 5"/>
          <p:cNvSpPr txBox="1"/>
          <p:nvPr/>
        </p:nvSpPr>
        <p:spPr>
          <a:xfrm>
            <a:off x="1034473" y="3094039"/>
            <a:ext cx="1551709" cy="369332"/>
          </a:xfrm>
          <a:prstGeom prst="rect">
            <a:avLst/>
          </a:prstGeom>
          <a:noFill/>
        </p:spPr>
        <p:txBody>
          <a:bodyPr wrap="square" rtlCol="0">
            <a:spAutoFit/>
          </a:bodyPr>
          <a:lstStyle/>
          <a:p>
            <a:r>
              <a:rPr lang="en-US" dirty="0" smtClean="0"/>
              <a:t>Before:</a:t>
            </a:r>
            <a:endParaRPr lang="en-US" dirty="0"/>
          </a:p>
        </p:txBody>
      </p:sp>
      <p:sp>
        <p:nvSpPr>
          <p:cNvPr id="7" name="TextBox 6"/>
          <p:cNvSpPr txBox="1"/>
          <p:nvPr/>
        </p:nvSpPr>
        <p:spPr>
          <a:xfrm>
            <a:off x="1034473" y="5098473"/>
            <a:ext cx="720775"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1574160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‘crypto’, all the posts that have crypto written on them will be returned. </a:t>
            </a:r>
          </a:p>
          <a:p>
            <a:r>
              <a:rPr lang="en-US" dirty="0" smtClean="0"/>
              <a:t>Messaging between users will be enabled.</a:t>
            </a:r>
          </a:p>
          <a:p>
            <a:r>
              <a:rPr lang="en-US" dirty="0" smtClean="0"/>
              <a:t>If a user really appreciates a post shared by </a:t>
            </a:r>
            <a:r>
              <a:rPr lang="en-US" dirty="0" smtClean="0"/>
              <a:t>someone and wants to pay them, </a:t>
            </a:r>
            <a:r>
              <a:rPr lang="en-US" dirty="0" smtClean="0"/>
              <a:t>they will be able to </a:t>
            </a:r>
            <a:r>
              <a:rPr lang="en-US" dirty="0" smtClean="0"/>
              <a:t>do so by </a:t>
            </a:r>
            <a:r>
              <a:rPr lang="en-US" dirty="0" smtClean="0"/>
              <a:t>transferring NAS.</a:t>
            </a:r>
          </a:p>
          <a:p>
            <a:r>
              <a:rPr lang="en-US" dirty="0" smtClean="0"/>
              <a:t>Sharing posts will be enabled.</a:t>
            </a:r>
          </a:p>
          <a:p>
            <a:r>
              <a:rPr lang="en-US" dirty="0" smtClean="0"/>
              <a:t>Comments will be allowed to delete.</a:t>
            </a:r>
          </a:p>
          <a:p>
            <a:r>
              <a:rPr lang="en-US" dirty="0" smtClean="0"/>
              <a:t>List of followers and people you follow will be displayed on clicking those </a:t>
            </a:r>
            <a:r>
              <a:rPr lang="en-US" dirty="0" smtClean="0"/>
              <a:t>links in profile page.</a:t>
            </a:r>
            <a:endParaRPr lang="en-US" dirty="0"/>
          </a:p>
        </p:txBody>
      </p:sp>
    </p:spTree>
    <p:extLst>
      <p:ext uri="{BB962C8B-B14F-4D97-AF65-F5344CB8AC3E}">
        <p14:creationId xmlns:p14="http://schemas.microsoft.com/office/powerpoint/2010/main" val="163617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Arup </a:t>
            </a:r>
            <a:r>
              <a:rPr lang="en-US" dirty="0" smtClean="0"/>
              <a:t>Dey</a:t>
            </a:r>
          </a:p>
          <a:p>
            <a:pPr marL="0" indent="0">
              <a:buNone/>
            </a:pPr>
            <a:r>
              <a:rPr lang="en-US" dirty="0" smtClean="0">
                <a:hlinkClick r:id="rId2"/>
              </a:rPr>
              <a:t>Arupdey.dey31@gmail.com</a:t>
            </a:r>
            <a:endParaRPr lang="en-US" dirty="0" smtClean="0"/>
          </a:p>
          <a:p>
            <a:pPr marL="0" indent="0">
              <a:buNone/>
            </a:pPr>
            <a:r>
              <a:rPr lang="en-US"/>
              <a:t>Copyright 2018</a:t>
            </a:r>
          </a:p>
          <a:p>
            <a:pPr marL="0" indent="0">
              <a:buNone/>
            </a:pPr>
            <a:endParaRPr lang="en-US" dirty="0"/>
          </a:p>
        </p:txBody>
      </p:sp>
    </p:spTree>
    <p:extLst>
      <p:ext uri="{BB962C8B-B14F-4D97-AF65-F5344CB8AC3E}">
        <p14:creationId xmlns:p14="http://schemas.microsoft.com/office/powerpoint/2010/main" val="3923315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download 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calls to the smart contract </a:t>
            </a:r>
            <a:r>
              <a:rPr lang="en-US" dirty="0" smtClean="0"/>
              <a:t>through 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even login 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2323753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approach to handle smart contract calls:	</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State changes in Angular are initiated only when smart contract calls are successful. Example below:</a:t>
            </a:r>
          </a:p>
          <a:p>
            <a:pPr marL="0" indent="0">
              <a:buNone/>
            </a:pPr>
            <a:r>
              <a:rPr lang="en-US" dirty="0" err="1"/>
              <a:t>executeTxn</a:t>
            </a:r>
            <a:r>
              <a:rPr lang="en-US" dirty="0"/>
              <a:t> = $interval(function() {</a:t>
            </a:r>
          </a:p>
          <a:p>
            <a:pPr marL="0" indent="0">
              <a:buNone/>
            </a:pPr>
            <a:r>
              <a:rPr lang="en-US" dirty="0" err="1" smtClean="0"/>
              <a:t>neb.api.getTransactionReceipt</a:t>
            </a:r>
            <a:r>
              <a:rPr lang="en-US" dirty="0"/>
              <a:t>({hash: </a:t>
            </a:r>
            <a:r>
              <a:rPr lang="en-US" dirty="0" err="1"/>
              <a:t>txnHash</a:t>
            </a:r>
            <a:r>
              <a:rPr lang="en-US" dirty="0"/>
              <a:t>}).then(function(receipt) {</a:t>
            </a:r>
          </a:p>
          <a:p>
            <a:pPr marL="0" indent="0">
              <a:buNone/>
            </a:pPr>
            <a:r>
              <a:rPr lang="en-US" dirty="0" smtClean="0"/>
              <a:t>});</a:t>
            </a:r>
          </a:p>
          <a:p>
            <a:pPr marL="0" indent="0">
              <a:buNone/>
            </a:pPr>
            <a:r>
              <a:rPr lang="en-US" dirty="0" smtClean="0"/>
              <a:t>}, </a:t>
            </a:r>
            <a:r>
              <a:rPr lang="en-US" dirty="0"/>
              <a:t>3000</a:t>
            </a:r>
            <a:r>
              <a:rPr lang="en-US" dirty="0" smtClean="0"/>
              <a:t>);</a:t>
            </a:r>
          </a:p>
          <a:p>
            <a:pPr marL="0" indent="0">
              <a:buNone/>
            </a:pPr>
            <a:r>
              <a:rPr lang="en-US" dirty="0" smtClean="0"/>
              <a:t>Transaction hash is queried against </a:t>
            </a:r>
            <a:r>
              <a:rPr lang="en-US" dirty="0" err="1" smtClean="0"/>
              <a:t>getTransactionReceipt</a:t>
            </a:r>
            <a:r>
              <a:rPr lang="en-US" dirty="0" smtClean="0"/>
              <a:t>() of </a:t>
            </a:r>
            <a:r>
              <a:rPr lang="en-US" dirty="0" err="1" smtClean="0"/>
              <a:t>Nebpay</a:t>
            </a:r>
            <a:r>
              <a:rPr lang="en-US" dirty="0" smtClean="0"/>
              <a:t> API every 3 seconds(so that state change can be initiated as soon as possible) and only if </a:t>
            </a:r>
            <a:r>
              <a:rPr lang="en-US" dirty="0" err="1" smtClean="0"/>
              <a:t>receipt.status</a:t>
            </a:r>
            <a:r>
              <a:rPr lang="en-US" dirty="0" smtClean="0"/>
              <a:t>==1(meaning post was successful), state transition will be initiated. If </a:t>
            </a:r>
            <a:r>
              <a:rPr lang="en-US" dirty="0" err="1" smtClean="0"/>
              <a:t>receipt.status</a:t>
            </a:r>
            <a:r>
              <a:rPr lang="en-US" dirty="0" smtClean="0"/>
              <a:t>==0(failure), error message will be displayed on the screen.</a:t>
            </a:r>
            <a:endParaRPr lang="en-US" dirty="0"/>
          </a:p>
        </p:txBody>
      </p:sp>
    </p:spTree>
    <p:extLst>
      <p:ext uri="{BB962C8B-B14F-4D97-AF65-F5344CB8AC3E}">
        <p14:creationId xmlns:p14="http://schemas.microsoft.com/office/powerpoint/2010/main" val="1768573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577423" cy="4633256"/>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Name -&gt; Your full name</a:t>
            </a:r>
          </a:p>
          <a:p>
            <a:pPr>
              <a:buFont typeface="Wingdings" panose="05000000000000000000" pitchFamily="2" charset="2"/>
              <a:buChar char="Ø"/>
            </a:pPr>
            <a:r>
              <a:rPr lang="en-US" dirty="0" smtClean="0"/>
              <a:t>Username -&gt; This has to be unique and will be needed for login. When you click on sign up, it will search this username against the list of existing usernames and if it already exists, it will throw an error saying that username already exists.</a:t>
            </a:r>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 The requirements can be seen by clicking the info icons. Same validation is done from the smart contract as well so if someone tries to modify DOM and override UI validation, smart contract will block those.</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You 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	The forgot password link is not live yet but it’s being worked 		on.</a:t>
            </a:r>
            <a:endParaRPr lang="en-US" dirty="0"/>
          </a:p>
        </p:txBody>
      </p:sp>
      <p:pic>
        <p:nvPicPr>
          <p:cNvPr id="5" name="Picture 4"/>
          <p:cNvPicPr>
            <a:picLocks noChangeAspect="1"/>
          </p:cNvPicPr>
          <p:nvPr/>
        </p:nvPicPr>
        <p:blipFill>
          <a:blip r:embed="rId2"/>
          <a:stretch>
            <a:fillRect/>
          </a:stretch>
        </p:blipFill>
        <p:spPr>
          <a:xfrm>
            <a:off x="838200" y="2798618"/>
            <a:ext cx="4663540" cy="3671455"/>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1455</Words>
  <Application>Microsoft Office PowerPoint</Application>
  <PresentationFormat>Widescreen</PresentationFormat>
  <Paragraphs>114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Blockchain Diary</vt:lpstr>
      <vt:lpstr>What is Blockchain Diary?</vt:lpstr>
      <vt:lpstr>First things First!!</vt:lpstr>
      <vt:lpstr>Strong resistance to hacking: </vt:lpstr>
      <vt:lpstr>Technical approach to handle smart contract calls: </vt:lpstr>
      <vt:lpstr>Register your account:</vt:lpstr>
      <vt:lpstr>Register Account Contd.</vt:lpstr>
      <vt:lpstr>Register Account Contd.</vt:lpstr>
      <vt:lpstr>Log In</vt:lpstr>
      <vt:lpstr>Home Page of the DAPP:</vt:lpstr>
      <vt:lpstr>Home Page Contd.</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Save Settings contd.  </vt:lpstr>
      <vt:lpstr>List of activities contd.</vt:lpstr>
      <vt:lpstr>To be worked: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55</cp:revision>
  <dcterms:created xsi:type="dcterms:W3CDTF">2018-06-19T04:13:13Z</dcterms:created>
  <dcterms:modified xsi:type="dcterms:W3CDTF">2018-06-21T02:05:30Z</dcterms:modified>
</cp:coreProperties>
</file>